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63"/>
  </p:notesMasterIdLst>
  <p:handoutMasterIdLst>
    <p:handoutMasterId r:id="rId64"/>
  </p:handoutMasterIdLst>
  <p:sldIdLst>
    <p:sldId id="325" r:id="rId12"/>
    <p:sldId id="356" r:id="rId13"/>
    <p:sldId id="389" r:id="rId14"/>
    <p:sldId id="380" r:id="rId15"/>
    <p:sldId id="388" r:id="rId16"/>
    <p:sldId id="390" r:id="rId17"/>
    <p:sldId id="391" r:id="rId18"/>
    <p:sldId id="432" r:id="rId19"/>
    <p:sldId id="403" r:id="rId20"/>
    <p:sldId id="392" r:id="rId21"/>
    <p:sldId id="393" r:id="rId22"/>
    <p:sldId id="434" r:id="rId23"/>
    <p:sldId id="397" r:id="rId24"/>
    <p:sldId id="398" r:id="rId25"/>
    <p:sldId id="433" r:id="rId26"/>
    <p:sldId id="399" r:id="rId27"/>
    <p:sldId id="394" r:id="rId28"/>
    <p:sldId id="406" r:id="rId29"/>
    <p:sldId id="395" r:id="rId30"/>
    <p:sldId id="404" r:id="rId31"/>
    <p:sldId id="436" r:id="rId32"/>
    <p:sldId id="435" r:id="rId33"/>
    <p:sldId id="437" r:id="rId34"/>
    <p:sldId id="439" r:id="rId35"/>
    <p:sldId id="396" r:id="rId36"/>
    <p:sldId id="440" r:id="rId37"/>
    <p:sldId id="401" r:id="rId38"/>
    <p:sldId id="408" r:id="rId39"/>
    <p:sldId id="410" r:id="rId40"/>
    <p:sldId id="417" r:id="rId41"/>
    <p:sldId id="415" r:id="rId42"/>
    <p:sldId id="418" r:id="rId43"/>
    <p:sldId id="409" r:id="rId44"/>
    <p:sldId id="411" r:id="rId45"/>
    <p:sldId id="414" r:id="rId46"/>
    <p:sldId id="416" r:id="rId47"/>
    <p:sldId id="419" r:id="rId48"/>
    <p:sldId id="420" r:id="rId49"/>
    <p:sldId id="421" r:id="rId50"/>
    <p:sldId id="422" r:id="rId51"/>
    <p:sldId id="423" r:id="rId52"/>
    <p:sldId id="412" r:id="rId53"/>
    <p:sldId id="428" r:id="rId54"/>
    <p:sldId id="438" r:id="rId55"/>
    <p:sldId id="441" r:id="rId56"/>
    <p:sldId id="442" r:id="rId57"/>
    <p:sldId id="443" r:id="rId58"/>
    <p:sldId id="444" r:id="rId59"/>
    <p:sldId id="445" r:id="rId60"/>
    <p:sldId id="430" r:id="rId61"/>
    <p:sldId id="387" r:id="rId6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3"/>
    <p:restoredTop sz="94767"/>
  </p:normalViewPr>
  <p:slideViewPr>
    <p:cSldViewPr snapToGrid="0">
      <p:cViewPr varScale="1">
        <p:scale>
          <a:sx n="143" d="100"/>
          <a:sy n="143" d="100"/>
        </p:scale>
        <p:origin x="232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05:46.0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3476 24575,'52'-39'0,"8"0"0,7 3-492,-23 14 0,4-2 0,15-6 0,6-2 164,-6 3 0,3 0 0,4-3 0,12-6 0,5-3 0,3 1 82,-8 8 0,4-1 0,2 1 0,1-2 49,-13 3 0,0 0 1,1-1-1,4 0 0,5 0 56,-5 2 1,4 1-1,4-1 1,2-1-1,1 1 1,-2 1-1,-2 0-23,7-2 0,-3 2 0,-1 0 0,2-1 0,1 1 0,5-2 41,-10 2 0,5-1 0,1 0 0,2-1 0,1 1 0,-1 0 0,-2 1 0,-3 2-18,2 0 1,-2 3-1,-2 0 1,0 1-1,0 0 1,0-1-1,3 0 18,-6 1 0,1-1 0,0 0 0,1 0 0,0 0 0,1 1 0,0 0 0,0 1 0,0 0 0,0 1 0,1 1 0,0 1 0,0-1 0,1 0 0,0 0 0,0 0 13,-6 1 1,0-1 0,0 0 0,1 0-1,0 0 1,1 0 0,-1 1 0,1-1-1,-1 1 0,3-1 1,-1 1 0,1 0 0,0 1-1,0-1 1,1 0 0,-1 0 0,1 1-1,0-1 0,1 0 1,0 0 0,1-1 0,0 1-1,0 0 1,0 0 0,0 0 0,0 0-1,0 0 0,0 0 1,0 0 0,-1 0 0,1 0-1,0 0 1,0 0 0,0 1 0,-1 0-1,1-1 38,1 1 1,0 0 0,1 1 0,0-1 0,0 0 0,-2 1 0,-1 0 0,-2 1 0,-2 1 71,4-2 0,-3 2 0,-3 0 0,0 1 0,-1 0 0,2-1 0,2 0 0,-1 0 0,1-1 0,2-1 0,1 1 0,-1 0 0,-2 0 0,-2 1 0,-3 2 0,4 0 0,-3 2 0,-3 0 0,-1 1 0,3-1 0,2-1 0,1-1 0,2 0 0,2-1 0,1-1 0,-1 1 0,0 1 0,-1 0 0,9 1 0,-1 0 0,0 1 0,-1 0 0,-1 0 0,0 0 0,-5 0 0,0 0 0,-1 1 0,0-1 0,-2 1 0,0 0 0,10 0 0,-2 0 0,-1 0 0,0 1 0,-1-1 0,-3 1 0,0-1 0,-1 0 0,-1 0 0,-1 2 151,14-2 1,0 1-1,-4 1 1,-3-1-152,6-1 0,-4-1 0,1 2 0,-16 3 0,2 1 0,1 0 0,0 0 0,1 0 0,1 0 0,0-1 0,0 1 114,3-1 0,-1 1 1,1-1-1,3 1-114,-12 2 0,3 0 0,0 0 0,-1 1 0,-3-1 0,7 1 0,-1-1 0,-3 1 0,-4 0 0,5 1 0,-6 2 0,4-1 245,-7 0 1,3 0 0,0 0 0,-5 0-215,3 0 1,-5 0 0,8 0-32,11 0 0,9-1 0,1 1 0,-4 1 168,-16 0 0,-4 1 0,0 0 0,4 2-168,-2 0 0,5 2 0,0 0 0,-1 1 0,-4 0 0,2 3 0,-4 0 0,0 1 0,1 2 0,9 1 0,2 2 0,1 1 0,0 0 0,0 1 0,0 1 0,2 0 0,1 0-178,-11-3 0,1 1 0,1-1 0,1 0 0,0 1 178,2 2 0,0-1 0,1 1 0,1 0 0,1 0-107,6 1 0,3-1 1,0 1-1,1 0 1,-1-1 106,-2 1 0,-1-1 0,0 0 0,2 1 0,0 0-158,-10-2 0,2 0 0,0 1 0,1 0 0,-2 0 0,0 1 158,9 1 0,0 1 0,-2 0 0,1 0 0,0 2-74,-14-3 0,0 1 1,1 1-1,-1 0 1,-1-1-1,-1 0 74,9 2 0,-1 0 0,-1-1 0,-1 1 0,0 1 103,-3 2 1,0 0 0,-1 1 0,-2 0 0,-4-3-104,1 0 0,-4-3 0,-1 1 0,0 2 238,5 3 1,0 3-1,-1 0 1,-5-1-239,-1 0 0,-5-1 0,2 3 327,15 8 1,4 2 0,-4 0-204,-13-6 1,-3-1 0,-3 3 202,-1 3 1,-3 2 0,-2 2-1,-4-3 1,-2 1 0,-3 2-281,18 26 0,-4 3-47,-1 0 0,-3 3 0,-20-21 0,-1 1 0,-2 0 0,13 28 0,-3 2 0,-11-24 0,-1 2 0,-3 2 0,-4 3 0,-2 3 0,0-1 0,-1-3 0,1 0 0,-2 1 0,-2 4 0,-3 1 0,0 0 0,-4-4 0,-1 0 0,0-1 0,0-3 0,-1 0 0,-1-1 491,-1 29 1,-1-5-1,-3-22 1,-1-2-1,0 0 1,-1-3 491,-3 16 0,0 5 0,0-18 0,0-15 0,-9-8 0,-9 0 0,-9-10 0,-27 15-302,5-13-681,-34 10-492,21-19 0,-6-1 0,-3-1 0,-5 0 449,10-4 1,-5 0 0,-1 0-286,-7 2 0,-1-1 0,-2 1 0,-5 0 0,0 0 0,-3 2 82,12-2 0,-2 2 0,-1 0 0,0-1 0,-4-1 0,0-1 0,0 0 0,-1 2 0,2 2 0,1 1 0,-2 0 0,-6 1 82,11-6 0,-5 0 0,-4 0 0,1 0 0,3 0 0,5 0-82,-6 4 0,6-1 0,0 1 0,-7 0 82,6-3 0,-5 0 0,-3 0 0,-3 1 0,0 1 0,2 0 0,-4 2 0,-2 2 0,-1 0 0,2 0 0,2-1 0,3-2-33,3-2 0,5-2 1,1-1-1,-3 1 0,-6 2 56,0 1 1,-7 2-1,-3 1 1,-3 1-1,3-1 1,3-2-1,7-2-56,1-1 0,6-3 1,3-1-1,-2 1 0,-3 0 33,-2 0 0,-4 0 0,-2 1 0,1 0 0,2-1 0,4 0-33,5 0 0,5 0 1,1-1-1,-3 0 0,-5 0 136,1-1 0,-8 0 1,-3 1-1,-1-1 1,3 1-1,6-2 1,10-1 60,-17 7 0,11-2 0,-9 1 0,9-6 0,-9 2 0,-6-1 0,0 0 0,5-2 0,10 0 216,-16 3 1,9-2 0,-2-1-217,7-3 0,-3 0 0,-1 0 0,3-2 0,8 0 0,4-1 0,-4-1 0,-6 1 0,-4 0 0,-9 1 0,-5-1 0,1 1 0,3-1 0,10-1 0,2-1 0,9 0 0,0 0 0,-6-1 0,-7 2 0,-9 1 0,-1-1 0,7-1 0,13-4 491,-8-3 1,10-3-255,-8-2 1,-1 0-238,-12-1 0,-4-2 327,22 2 1,-2-2 0,-1 1-169,-2 1 0,-1 0 0,2 0-159,5-2 0,2-1 0,-2 0 0,-3-1 0,-1-1 0,-10-1-164,13 4 0,-10 0 0,-4-1 0,-2 1 0,4 0 0,7 0 149,1 0 1,8 1-1,-3-1 1,-13 0 14,11 0 0,-10 0 0,-8-2 0,-6 1 0,-2-1 0,1 0 0,1 0 0,6 2 0,8 0 0,-6 1 0,7 0 0,3 1 0,1 1 0,-2-2 0,-4 0-28,-3-1 0,-4-1 0,-3-1 1,1 0-1,1 0 0,5 1 0,5 2 28,-1 1 0,4 0 0,4 1 0,3 1 0,2 0 0,-4 0 0,4 0 0,2 1 0,3-1-25,-6 0 1,3-1-1,-2 0 25,-17 0 0,-3-1 0,1-2 0,9-2 0,2-3 0,-2 1 0,-2 3 0,-2 0 0,2 0 0,7-2 0,2 0 0,-3 1 0,-4 3 0,-1 3 0,-5-4 0,7-2 0,-3-3 0,-2 0 0,-1 2 0,-4 1 0,-2 3 0,-1-1 0,-3-2 0,22 0 0,-2 0 0,-1-2 0,-1 1 0,0-1 0,2 1 0,-14 0 0,1-1 0,0 2 0,0-2 0,0 0 0,1-1 0,-1 0 0,0-1 0,1 0 0,1 1 0,4 0 0,2 0 0,0 1 0,1-1 0,0-2 0,1 0 0,0-2 0,1-1 0,2 1 0,4 1-246,1 1 0,5 2 0,1-2 0,-6-3 224,-6-4 0,-6-5 0,-2-2 0,3 1 1,7 3 21,-11-4 0,8 3 0,-8-4 0,9 4 0,-6-4 0,-3 0 0,1-1 0,7 1 0,5 0 0,4 1 0,2-1 0,-1 0-11,-6-3 1,-1-1 0,1 0 0,6 0 10,-2-2 0,6 0 0,-6-3 0,-6-3 0,-6-4 0,-1 0 0,7 2 0,3-1 0,4 2 0,-1-1 0,6 3 0,-2-1 0,0 0 0,1 0 0,-15-9 0,2 1 0,5-1 0,17 6 0,5 0 0,-5-1 0,-17-4 0,-4-1 0,0-6 0,15 4 0,0-6 0,1-1 0,0 3 0,7 10 0,1 1 0,0 0 0,1-1 0,0-3 0,1-2 0,0 0 0,0 1 0,-12-11 0,0 0 0,3 4 0,11 10 0,1 2 0,0-3 327,-9-11 1,-1-3 0,1 2-217,3 8 0,1 1 1,6 2 379,-3-16 1,3 2-1,-10 5 1,5 2-241,26 13 1,4 1 239,-8 2 1,1 0 491,-16-34 0,23 31 0,7 8 0,7 13-738,9 11 1,1 4 0,4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314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30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2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1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17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051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847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1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30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87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38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5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compiled</a:t>
            </a:r>
            <a:r>
              <a:rPr lang="nl-NL" dirty="0"/>
              <a:t> code… </a:t>
            </a:r>
            <a:r>
              <a:rPr lang="nl-NL" dirty="0" err="1"/>
              <a:t>just</a:t>
            </a:r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215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87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8196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283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-source-order-</a:t>
            </a:r>
            <a:r>
              <a:rPr lang="nl-NL" dirty="0" err="1"/>
              <a:t>important.sh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, package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proof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828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.</a:t>
            </a:r>
          </a:p>
          <a:p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java-command.sh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464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18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running-</a:t>
            </a:r>
            <a:r>
              <a:rPr lang="nl-NL" dirty="0" err="1"/>
              <a:t>with</a:t>
            </a:r>
            <a:r>
              <a:rPr lang="nl-NL" dirty="0"/>
              <a:t>-module-</a:t>
            </a:r>
            <a:r>
              <a:rPr lang="nl-NL" dirty="0" err="1"/>
              <a:t>resolution.sh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9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708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Minor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Java </a:t>
            </a:r>
            <a:r>
              <a:rPr lang="nl-NL" dirty="0" err="1"/>
              <a:t>command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module-info class is </a:t>
            </a:r>
            <a:r>
              <a:rPr lang="nl-NL" dirty="0" err="1"/>
              <a:t>included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output.</a:t>
            </a:r>
          </a:p>
          <a:p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jar-command.sh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49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list-module-info-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jdeps-command.sh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running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summary.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915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667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add</a:t>
            </a:r>
            <a:r>
              <a:rPr lang="nl-NL" dirty="0"/>
              <a:t> a cyclic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225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3237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7042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3586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197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07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looks like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author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useless</a:t>
            </a:r>
            <a:r>
              <a:rPr lang="nl-NL" dirty="0"/>
              <a:t> trick question but </a:t>
            </a:r>
            <a:r>
              <a:rPr lang="nl-NL" dirty="0" err="1"/>
              <a:t>forgot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he </a:t>
            </a:r>
            <a:r>
              <a:rPr lang="nl-NL" dirty="0" err="1"/>
              <a:t>wrote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. In </a:t>
            </a:r>
            <a:r>
              <a:rPr lang="nl-NL" dirty="0" err="1"/>
              <a:t>my</a:t>
            </a:r>
            <a:r>
              <a:rPr lang="nl-NL" dirty="0"/>
              <a:t> opinion </a:t>
            </a:r>
            <a:r>
              <a:rPr lang="nl-NL" dirty="0" err="1"/>
              <a:t>the</a:t>
            </a:r>
            <a:r>
              <a:rPr lang="nl-NL" dirty="0"/>
              <a:t> correct </a:t>
            </a:r>
            <a:r>
              <a:rPr lang="nl-NL" dirty="0" err="1"/>
              <a:t>answer</a:t>
            </a:r>
            <a:r>
              <a:rPr lang="nl-NL" dirty="0"/>
              <a:t> is “non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”! </a:t>
            </a:r>
            <a:r>
              <a:rPr lang="nl-NL" dirty="0" err="1"/>
              <a:t>Because</a:t>
            </a:r>
            <a:r>
              <a:rPr lang="nl-NL" dirty="0"/>
              <a:t> n is </a:t>
            </a:r>
            <a:r>
              <a:rPr lang="nl-NL" dirty="0" err="1"/>
              <a:t>said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package name </a:t>
            </a:r>
            <a:r>
              <a:rPr lang="nl-NL" dirty="0" err="1"/>
              <a:t>whilst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a module name!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684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empty module-info of </a:t>
            </a:r>
            <a:r>
              <a:rPr lang="nl-NL" dirty="0" err="1"/>
              <a:t>vehicle.api</a:t>
            </a:r>
            <a:r>
              <a:rPr lang="nl-NL" dirty="0"/>
              <a:t> module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check </a:t>
            </a:r>
            <a:r>
              <a:rPr lang="nl-NL" dirty="0" err="1"/>
              <a:t>the</a:t>
            </a:r>
            <a:r>
              <a:rPr lang="nl-NL" dirty="0"/>
              <a:t> target folder.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24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Of course…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a module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smart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this</a:t>
            </a:r>
            <a:r>
              <a:rPr lang="nl-NL" dirty="0"/>
              <a:t> approach.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a module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6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61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94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9/13/21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9/13/21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-bitbucket.nl.eu.abnamro.com:7999/projects/COESD/repos/java-triangle" TargetMode="External"/><Relationship Id="rId1" Type="http://schemas.openxmlformats.org/officeDocument/2006/relationships/slideLayout" Target="../slideLayouts/slideLayout5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11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a module file </a:t>
            </a:r>
            <a:r>
              <a:rPr lang="nl-NL" sz="2800" dirty="0" err="1"/>
              <a:t>be</a:t>
            </a:r>
            <a:r>
              <a:rPr lang="nl-NL" sz="2800" dirty="0"/>
              <a:t> empty?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just</a:t>
            </a:r>
            <a:r>
              <a:rPr lang="nl-NL" sz="2800" dirty="0"/>
              <a:t> like a class file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empty.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  <a:p>
            <a:endParaRPr lang="nl-NL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 (OCP CH17)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8955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file in Java classes?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101294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 but </a:t>
            </a:r>
            <a:r>
              <a:rPr lang="nl-NL" sz="2800" dirty="0" err="1"/>
              <a:t>not</a:t>
            </a:r>
            <a:r>
              <a:rPr lang="nl-NL" sz="2800" dirty="0"/>
              <a:t> as </a:t>
            </a:r>
            <a:r>
              <a:rPr lang="nl-NL" sz="2800" dirty="0" err="1"/>
              <a:t>keywords</a:t>
            </a:r>
            <a:r>
              <a:rPr lang="nl-NL" sz="2800" dirty="0"/>
              <a:t>!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 as </a:t>
            </a:r>
            <a:r>
              <a:rPr lang="nl-NL" sz="2800" dirty="0" err="1"/>
              <a:t>variable</a:t>
            </a:r>
            <a:r>
              <a:rPr lang="nl-NL" sz="2800" dirty="0"/>
              <a:t> / parameter </a:t>
            </a:r>
            <a:r>
              <a:rPr lang="nl-NL" sz="2800" dirty="0" err="1"/>
              <a:t>names</a:t>
            </a:r>
            <a:r>
              <a:rPr lang="nl-NL" sz="2800" dirty="0"/>
              <a:t>!</a:t>
            </a:r>
          </a:p>
          <a:p>
            <a:endParaRPr lang="nl-NL" sz="2800" dirty="0"/>
          </a:p>
          <a:p>
            <a:r>
              <a:rPr lang="nl-NL" sz="2800" dirty="0"/>
              <a:t>These </a:t>
            </a:r>
            <a:r>
              <a:rPr lang="nl-NL" sz="2800" dirty="0" err="1"/>
              <a:t>keywords</a:t>
            </a:r>
            <a:r>
              <a:rPr lang="nl-NL" sz="2800" dirty="0"/>
              <a:t> are </a:t>
            </a:r>
            <a:r>
              <a:rPr lang="nl-NL" sz="2800" dirty="0" err="1"/>
              <a:t>actually</a:t>
            </a:r>
            <a:r>
              <a:rPr lang="nl-NL" sz="2800" dirty="0"/>
              <a:t> </a:t>
            </a:r>
            <a:r>
              <a:rPr lang="nl-NL" sz="2800" dirty="0" err="1"/>
              <a:t>called</a:t>
            </a:r>
            <a:r>
              <a:rPr lang="nl-NL" sz="2800" dirty="0"/>
              <a:t> </a:t>
            </a:r>
            <a:r>
              <a:rPr lang="nl-NL" sz="2800" b="1" i="1" dirty="0" err="1"/>
              <a:t>directives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have a </a:t>
            </a:r>
            <a:r>
              <a:rPr lang="nl-NL" sz="2800" dirty="0" err="1"/>
              <a:t>meaning</a:t>
            </a:r>
            <a:r>
              <a:rPr lang="nl-NL" sz="2800" dirty="0"/>
              <a:t> in a </a:t>
            </a:r>
            <a:r>
              <a:rPr lang="nl-NL" sz="2800" b="1" i="1" dirty="0"/>
              <a:t>module-info</a:t>
            </a:r>
            <a:r>
              <a:rPr lang="nl-NL" sz="2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1287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limit access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exported</a:t>
            </a:r>
            <a:r>
              <a:rPr lang="nl-NL" sz="2800" dirty="0"/>
              <a:t> package?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Yes...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b="1" i="1" dirty="0" err="1"/>
              <a:t>to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>
                <a:latin typeface="Courier" pitchFamily="2" charset="0"/>
              </a:rPr>
              <a:t>exports &lt;</a:t>
            </a:r>
            <a:r>
              <a:rPr lang="nl-NL" sz="2800" dirty="0" err="1">
                <a:latin typeface="Courier" pitchFamily="2" charset="0"/>
              </a:rPr>
              <a:t>packagename</a:t>
            </a:r>
            <a:r>
              <a:rPr lang="nl-NL" sz="2800" dirty="0">
                <a:latin typeface="Courier" pitchFamily="2" charset="0"/>
              </a:rPr>
              <a:t>&gt; </a:t>
            </a:r>
            <a:r>
              <a:rPr lang="nl-NL" sz="2800" dirty="0" err="1">
                <a:latin typeface="Courier" pitchFamily="2" charset="0"/>
              </a:rPr>
              <a:t>to</a:t>
            </a:r>
            <a:r>
              <a:rPr lang="nl-NL" sz="2800" dirty="0">
                <a:latin typeface="Courier" pitchFamily="2" charset="0"/>
              </a:rPr>
              <a:t> &lt;module name&gt;</a:t>
            </a:r>
          </a:p>
        </p:txBody>
      </p:sp>
    </p:spTree>
    <p:extLst>
      <p:ext uri="{BB962C8B-B14F-4D97-AF65-F5344CB8AC3E}">
        <p14:creationId xmlns:p14="http://schemas.microsoft.com/office/powerpoint/2010/main" val="1574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30195" y="907183"/>
            <a:ext cx="106144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r>
              <a:rPr lang="nl-NL" sz="2000" dirty="0" err="1"/>
              <a:t>Suppose</a:t>
            </a:r>
            <a:r>
              <a:rPr lang="nl-NL" sz="2000" dirty="0"/>
              <a:t>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vehicle.api</a:t>
            </a:r>
            <a:r>
              <a:rPr lang="nl-NL" sz="2000" dirty="0"/>
              <a:t>. </a:t>
            </a:r>
            <a:r>
              <a:rPr lang="nl-NL" sz="2000" dirty="0" err="1"/>
              <a:t>Fill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blank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code in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access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vehicle.api</a:t>
            </a:r>
            <a:r>
              <a:rPr lang="nl-NL" sz="2000" dirty="0"/>
              <a:t> package in module </a:t>
            </a:r>
            <a:r>
              <a:rPr lang="nl-NL" sz="2000" dirty="0" err="1"/>
              <a:t>vehicle.api</a:t>
            </a:r>
            <a:r>
              <a:rPr lang="nl-NL" sz="2000" dirty="0"/>
              <a:t>.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  module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 {</a:t>
            </a:r>
          </a:p>
          <a:p>
            <a:r>
              <a:rPr lang="nl-NL" sz="2000" dirty="0">
                <a:latin typeface="Courier" pitchFamily="2" charset="0"/>
              </a:rPr>
              <a:t>     ________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;</a:t>
            </a:r>
          </a:p>
          <a:p>
            <a:r>
              <a:rPr lang="nl-NL" sz="2000" dirty="0">
                <a:latin typeface="Courier" pitchFamily="2" charset="0"/>
              </a:rPr>
              <a:t>  }</a:t>
            </a:r>
          </a:p>
          <a:p>
            <a:endParaRPr lang="nl-NL" sz="2000" dirty="0">
              <a:latin typeface="Courier" pitchFamily="2" charset="0"/>
            </a:endParaRPr>
          </a:p>
          <a:p>
            <a:pPr marL="457200" indent="-457200">
              <a:buAutoNum type="arabicPeriod"/>
            </a:pPr>
            <a:r>
              <a:rPr lang="nl-NL" sz="2000" dirty="0">
                <a:latin typeface="Courier" pitchFamily="2" charset="0"/>
              </a:rPr>
              <a:t>export			2. exports			3. </a:t>
            </a:r>
            <a:r>
              <a:rPr lang="nl-NL" sz="2000" dirty="0" err="1">
                <a:latin typeface="Courier" pitchFamily="2" charset="0"/>
              </a:rPr>
              <a:t>require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4.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			5. </a:t>
            </a:r>
            <a:r>
              <a:rPr lang="nl-NL" sz="2000" dirty="0" err="1">
                <a:latin typeface="Courier" pitchFamily="2" charset="0"/>
              </a:rPr>
              <a:t>require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6.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7. None of </a:t>
            </a:r>
            <a:r>
              <a:rPr lang="nl-NL" sz="2000" dirty="0" err="1">
                <a:latin typeface="Courier" pitchFamily="2" charset="0"/>
              </a:rPr>
              <a:t>the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above</a:t>
            </a:r>
            <a:endParaRPr lang="nl-NL" sz="2000" dirty="0">
              <a:latin typeface="Courier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30195" y="5427597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16935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Given</a:t>
            </a:r>
            <a:r>
              <a:rPr lang="nl-NL" sz="2800" dirty="0"/>
              <a:t> a module </a:t>
            </a:r>
            <a:r>
              <a:rPr lang="nl-NL" sz="2800" dirty="0" err="1"/>
              <a:t>structure</a:t>
            </a:r>
            <a:r>
              <a:rPr lang="nl-NL" sz="2800" dirty="0"/>
              <a:t> like below: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85590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9BAF067-C5F4-A343-935D-257222A669EF}"/>
              </a:ext>
            </a:extLst>
          </p:cNvPr>
          <p:cNvCxnSpPr/>
          <p:nvPr/>
        </p:nvCxnSpPr>
        <p:spPr bwMode="auto">
          <a:xfrm flipH="1">
            <a:off x="7577407" y="3736731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AE8C555B-4B62-1942-8E20-250DFE68A5FE}"/>
              </a:ext>
            </a:extLst>
          </p:cNvPr>
          <p:cNvCxnSpPr/>
          <p:nvPr/>
        </p:nvCxnSpPr>
        <p:spPr bwMode="auto">
          <a:xfrm flipH="1">
            <a:off x="3611959" y="3332285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C1734162-E79F-0A47-853C-28165C0F88FB}"/>
              </a:ext>
            </a:extLst>
          </p:cNvPr>
          <p:cNvSpPr txBox="1"/>
          <p:nvPr/>
        </p:nvSpPr>
        <p:spPr>
          <a:xfrm>
            <a:off x="637671" y="2813401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A6309C-5FDA-F64B-98C2-0D2DF9348BB0}"/>
              </a:ext>
            </a:extLst>
          </p:cNvPr>
          <p:cNvSpPr txBox="1"/>
          <p:nvPr/>
        </p:nvSpPr>
        <p:spPr>
          <a:xfrm>
            <a:off x="4075547" y="2772932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F80A7C7-514F-594E-846A-3D6B9CBF311A}"/>
              </a:ext>
            </a:extLst>
          </p:cNvPr>
          <p:cNvSpPr txBox="1"/>
          <p:nvPr/>
        </p:nvSpPr>
        <p:spPr>
          <a:xfrm>
            <a:off x="7506717" y="2772932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62360689-4A31-C240-B460-0C98FF18EC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920348" y="3332285"/>
            <a:ext cx="586369" cy="99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8989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920189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Module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implicitly</a:t>
            </a:r>
            <a:r>
              <a:rPr lang="nl-NL" sz="2800" dirty="0"/>
              <a:t>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but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doesn't</a:t>
            </a:r>
            <a:r>
              <a:rPr lang="nl-NL" sz="2800" dirty="0"/>
              <a:t> </a:t>
            </a:r>
            <a:r>
              <a:rPr lang="nl-NL" sz="2800" dirty="0" err="1"/>
              <a:t>specify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.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1B0640D-40C1-B444-BE52-ABFB261E4990}"/>
              </a:ext>
            </a:extLst>
          </p:cNvPr>
          <p:cNvCxnSpPr/>
          <p:nvPr/>
        </p:nvCxnSpPr>
        <p:spPr bwMode="auto">
          <a:xfrm flipH="1">
            <a:off x="6892916" y="5103440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CE52A97-285E-B44D-95BC-4727C58C4C63}"/>
              </a:ext>
            </a:extLst>
          </p:cNvPr>
          <p:cNvCxnSpPr/>
          <p:nvPr/>
        </p:nvCxnSpPr>
        <p:spPr bwMode="auto">
          <a:xfrm flipH="1">
            <a:off x="3584527" y="4738182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D448CD3-3584-C24D-B005-9C8B335F85E8}"/>
              </a:ext>
            </a:extLst>
          </p:cNvPr>
          <p:cNvCxnSpPr/>
          <p:nvPr/>
        </p:nvCxnSpPr>
        <p:spPr bwMode="auto">
          <a:xfrm flipH="1">
            <a:off x="2093976" y="5751576"/>
            <a:ext cx="591958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2849FEE-EE0B-8947-8DCF-D6FC19BF7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976" y="5054020"/>
            <a:ext cx="0" cy="6975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84D7369A-B001-F64E-9774-D505F37FF0E5}"/>
              </a:ext>
            </a:extLst>
          </p:cNvPr>
          <p:cNvSpPr txBox="1"/>
          <p:nvPr/>
        </p:nvSpPr>
        <p:spPr>
          <a:xfrm>
            <a:off x="610239" y="4115015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9404A2F-A6F3-5142-B755-941ED52FEE2C}"/>
              </a:ext>
            </a:extLst>
          </p:cNvPr>
          <p:cNvSpPr txBox="1"/>
          <p:nvPr/>
        </p:nvSpPr>
        <p:spPr>
          <a:xfrm>
            <a:off x="4048115" y="4194631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327332C-0BE6-0E43-A674-4027D8382031}"/>
              </a:ext>
            </a:extLst>
          </p:cNvPr>
          <p:cNvSpPr txBox="1"/>
          <p:nvPr/>
        </p:nvSpPr>
        <p:spPr>
          <a:xfrm>
            <a:off x="7382539" y="4725830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17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we </a:t>
            </a:r>
            <a:r>
              <a:rPr lang="nl-NL" sz="2800" dirty="0" err="1"/>
              <a:t>solve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?</a:t>
            </a:r>
          </a:p>
          <a:p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No</a:t>
            </a:r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a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endParaRPr lang="nl-NL" sz="2800" b="1" i="1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factoring out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modules</a:t>
            </a:r>
          </a:p>
        </p:txBody>
      </p:sp>
    </p:spTree>
    <p:extLst>
      <p:ext uri="{BB962C8B-B14F-4D97-AF65-F5344CB8AC3E}">
        <p14:creationId xmlns:p14="http://schemas.microsoft.com/office/powerpoint/2010/main" val="202861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r>
              <a:rPr lang="nl-NL" sz="2800" dirty="0"/>
              <a:t>Or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C: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14:cNvPr>
              <p14:cNvContentPartPr/>
              <p14:nvPr/>
            </p14:nvContentPartPr>
            <p14:xfrm>
              <a:off x="730155" y="3373040"/>
              <a:ext cx="9429480" cy="2541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157" y="3310040"/>
                <a:ext cx="9555115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statements are </a:t>
            </a:r>
            <a:r>
              <a:rPr lang="nl-NL" dirty="0" err="1"/>
              <a:t>true</a:t>
            </a:r>
            <a:r>
              <a:rPr lang="nl-NL" dirty="0"/>
              <a:t> in a module-</a:t>
            </a:r>
            <a:r>
              <a:rPr lang="nl-NL" dirty="0" err="1"/>
              <a:t>info.java</a:t>
            </a:r>
            <a:r>
              <a:rPr lang="nl-NL" dirty="0"/>
              <a:t> file?</a:t>
            </a:r>
          </a:p>
          <a:p>
            <a:endParaRPr lang="nl-NL" dirty="0"/>
          </a:p>
          <a:p>
            <a:pPr fontAlgn="base"/>
            <a:r>
              <a:rPr lang="nl-NL" dirty="0"/>
              <a:t>1.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2.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4.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6.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7. The file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empty (zero bytes).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396701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6, 7</a:t>
            </a:r>
          </a:p>
        </p:txBody>
      </p:sp>
    </p:spTree>
    <p:extLst>
      <p:ext uri="{BB962C8B-B14F-4D97-AF65-F5344CB8AC3E}">
        <p14:creationId xmlns:p14="http://schemas.microsoft.com/office/powerpoint/2010/main" val="41173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true</a:t>
            </a:r>
            <a:r>
              <a:rPr lang="nl-NL" dirty="0"/>
              <a:t> of a module </a:t>
            </a:r>
            <a:r>
              <a:rPr lang="nl-NL" dirty="0" err="1"/>
              <a:t>containing</a:t>
            </a:r>
            <a:r>
              <a:rPr lang="nl-NL" dirty="0"/>
              <a:t> a file </a:t>
            </a:r>
            <a:r>
              <a:rPr lang="nl-NL" dirty="0" err="1"/>
              <a:t>named</a:t>
            </a:r>
            <a:r>
              <a:rPr lang="nl-NL" dirty="0"/>
              <a:t>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contents?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2. No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run.</a:t>
            </a:r>
          </a:p>
          <a:p>
            <a:pPr fontAlgn="base"/>
            <a:r>
              <a:rPr lang="nl-NL" dirty="0"/>
              <a:t>4.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exposed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module-</a:t>
            </a:r>
            <a:r>
              <a:rPr lang="nl-NL" dirty="0" err="1"/>
              <a:t>info.java</a:t>
            </a:r>
            <a:r>
              <a:rPr lang="nl-NL" dirty="0"/>
              <a:t> file </a:t>
            </a:r>
            <a:r>
              <a:rPr lang="nl-NL" dirty="0" err="1"/>
              <a:t>contains</a:t>
            </a:r>
            <a:r>
              <a:rPr lang="nl-NL" dirty="0"/>
              <a:t> a compiler error.</a:t>
            </a:r>
          </a:p>
          <a:p>
            <a:pPr fontAlgn="base"/>
            <a:r>
              <a:rPr lang="nl-NL" dirty="0"/>
              <a:t>6. The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filename</a:t>
            </a:r>
            <a:r>
              <a:rPr lang="nl-NL" dirty="0"/>
              <a:t> is incorrect.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09475"/>
            <a:ext cx="9010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2, 3</a:t>
            </a:r>
          </a:p>
          <a:p>
            <a:r>
              <a:rPr lang="nl-NL" sz="1600" dirty="0" err="1"/>
              <a:t>Explanation</a:t>
            </a:r>
            <a:r>
              <a:rPr lang="nl-NL" sz="1600" dirty="0"/>
              <a:t> 3: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not</a:t>
            </a:r>
            <a:r>
              <a:rPr lang="nl-NL" sz="1600" dirty="0"/>
              <a:t> call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main</a:t>
            </a:r>
            <a:r>
              <a:rPr lang="nl-NL" sz="1600" dirty="0"/>
              <a:t> </a:t>
            </a:r>
            <a:r>
              <a:rPr lang="nl-NL" sz="1600" dirty="0" err="1"/>
              <a:t>method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outside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module, like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command</a:t>
            </a:r>
            <a:r>
              <a:rPr lang="nl-NL" sz="1600" dirty="0"/>
              <a:t> line, but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still</a:t>
            </a:r>
            <a:r>
              <a:rPr lang="nl-NL" sz="1600" dirty="0"/>
              <a:t> </a:t>
            </a:r>
            <a:r>
              <a:rPr lang="nl-NL" sz="1600" dirty="0" err="1"/>
              <a:t>execute</a:t>
            </a:r>
            <a:r>
              <a:rPr lang="nl-NL" sz="1600" dirty="0"/>
              <a:t> </a:t>
            </a:r>
            <a:r>
              <a:rPr lang="nl-NL" sz="1600" dirty="0" err="1"/>
              <a:t>that</a:t>
            </a:r>
            <a:r>
              <a:rPr lang="nl-NL" sz="1600" dirty="0"/>
              <a:t> code.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3460031" y="2482257"/>
            <a:ext cx="48046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com.abnamro.credit</a:t>
            </a:r>
            <a:r>
              <a:rPr lang="nl-NL" dirty="0">
                <a:solidFill>
                  <a:schemeClr val="bg1"/>
                </a:solidFill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0092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2364F0-C1AF-E44C-A322-49272BC003A7}"/>
              </a:ext>
            </a:extLst>
          </p:cNvPr>
          <p:cNvSpPr txBox="1"/>
          <p:nvPr/>
        </p:nvSpPr>
        <p:spPr>
          <a:xfrm>
            <a:off x="3693658" y="2798138"/>
            <a:ext cx="480468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39870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require</a:t>
            </a:r>
            <a:r>
              <a:rPr lang="nl-NL" sz="2800" dirty="0"/>
              <a:t> a module </a:t>
            </a:r>
            <a:r>
              <a:rPr lang="nl-NL" sz="2800" dirty="0" err="1"/>
              <a:t>once</a:t>
            </a:r>
            <a:r>
              <a:rPr lang="nl-NL" sz="2800" dirty="0"/>
              <a:t>.</a:t>
            </a:r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7967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36367"/>
            <a:ext cx="106127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Suppose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vehicle.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access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vehicle.capacity</a:t>
            </a:r>
            <a:r>
              <a:rPr lang="nl-NL" dirty="0"/>
              <a:t> package in module vehicle?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</a:t>
            </a:r>
            <a:r>
              <a:rPr lang="nl-NL" dirty="0"/>
              <a:t> on line S		2. </a:t>
            </a:r>
            <a:r>
              <a:rPr lang="nl-NL" dirty="0" err="1"/>
              <a:t>require</a:t>
            </a:r>
            <a:r>
              <a:rPr lang="nl-NL" dirty="0"/>
              <a:t> on line T		3. </a:t>
            </a:r>
            <a:r>
              <a:rPr lang="nl-NL" dirty="0" err="1"/>
              <a:t>requires</a:t>
            </a:r>
            <a:r>
              <a:rPr lang="nl-NL" dirty="0"/>
              <a:t> on line S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on line T		5.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6.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  <a:p>
            <a:pPr fontAlgn="base"/>
            <a:r>
              <a:rPr lang="nl-NL" dirty="0"/>
              <a:t>7.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8.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4302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4, 7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581041" y="2690336"/>
            <a:ext cx="406691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vehicle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exports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vehicle.capacity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3AC9D2-A313-324C-9354-E3231A2E67C6}"/>
              </a:ext>
            </a:extLst>
          </p:cNvPr>
          <p:cNvSpPr txBox="1"/>
          <p:nvPr/>
        </p:nvSpPr>
        <p:spPr>
          <a:xfrm>
            <a:off x="4774196" y="2690336"/>
            <a:ext cx="318993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vehicle;  // line S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718A5FB-2AE9-ED45-A631-64FCDC308679}"/>
              </a:ext>
            </a:extLst>
          </p:cNvPr>
          <p:cNvSpPr txBox="1"/>
          <p:nvPr/>
        </p:nvSpPr>
        <p:spPr>
          <a:xfrm>
            <a:off x="8090372" y="2690336"/>
            <a:ext cx="2952134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ferrari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   // line T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8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best </a:t>
            </a:r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blank </a:t>
            </a:r>
            <a:r>
              <a:rPr lang="nl-NL" dirty="0" err="1"/>
              <a:t>to</a:t>
            </a:r>
            <a:r>
              <a:rPr lang="nl-NL" dirty="0"/>
              <a:t> complete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code?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com			2. </a:t>
            </a:r>
            <a:r>
              <a:rPr lang="nl-NL" dirty="0" err="1"/>
              <a:t>com.unicorn</a:t>
            </a:r>
            <a:r>
              <a:rPr lang="nl-NL" dirty="0"/>
              <a:t>		3. </a:t>
            </a:r>
            <a:r>
              <a:rPr lang="nl-NL" dirty="0" err="1"/>
              <a:t>com.unicorn.horn</a:t>
            </a:r>
            <a:endParaRPr lang="nl-NL" dirty="0"/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com.unicorn.magic</a:t>
            </a:r>
            <a:r>
              <a:rPr lang="nl-NL" dirty="0"/>
              <a:t>	5. The 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6. The code </a:t>
            </a:r>
            <a:r>
              <a:rPr lang="nl-NL" dirty="0" err="1"/>
              <a:t>compiles</a:t>
            </a:r>
            <a:r>
              <a:rPr lang="nl-NL" dirty="0"/>
              <a:t>, but none of these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47351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module ________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com.unicorn.horn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com.unicorn.magic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85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234EAA92-DC3D-F243-9044-71C1D2B7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61060"/>
              </p:ext>
            </p:extLst>
          </p:nvPr>
        </p:nvGraphicFramePr>
        <p:xfrm>
          <a:off x="1414936" y="2295191"/>
          <a:ext cx="9010435" cy="2691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371">
                  <a:extLst>
                    <a:ext uri="{9D8B030D-6E8A-4147-A177-3AD203B41FA5}">
                      <a16:colId xmlns:a16="http://schemas.microsoft.com/office/drawing/2014/main" val="1822729229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3054328985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4089608800"/>
                    </a:ext>
                  </a:extLst>
                </a:gridCol>
              </a:tblGrid>
              <a:tr h="46453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Access level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Within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Outside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57688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32751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default (package-private)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788077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 err="1"/>
                        <a:t>protected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 or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61731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2714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6DC55995-FAA0-254D-AA95-79F86014CBEA}"/>
              </a:ext>
            </a:extLst>
          </p:cNvPr>
          <p:cNvSpPr txBox="1"/>
          <p:nvPr/>
        </p:nvSpPr>
        <p:spPr>
          <a:xfrm>
            <a:off x="1414935" y="12328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Improved</a:t>
            </a:r>
            <a:r>
              <a:rPr lang="nl-NL" sz="2800" dirty="0"/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38214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true</a:t>
            </a:r>
            <a:r>
              <a:rPr lang="nl-NL" dirty="0"/>
              <a:t> statements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module?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2.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3.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5 - trick question </a:t>
            </a:r>
            <a:r>
              <a:rPr lang="nl-NL" sz="2800" dirty="0">
                <a:sym typeface="Wingdings" pitchFamily="2" charset="2"/>
              </a:rPr>
              <a:t>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62053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class dragon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com.dragon.fire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com.dragon.scales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castle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337355" y="1520785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Modules </a:t>
            </a:r>
            <a:r>
              <a:rPr lang="nl-NL" sz="2800" dirty="0" err="1"/>
              <a:t>provided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JDK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java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standard </a:t>
            </a:r>
            <a:r>
              <a:rPr lang="nl-NL" sz="2800" dirty="0" err="1"/>
              <a:t>java</a:t>
            </a:r>
            <a:r>
              <a:rPr lang="nl-NL" sz="2800" dirty="0"/>
              <a:t>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jdk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jdk</a:t>
            </a:r>
            <a:r>
              <a:rPr lang="nl-NL" sz="2800" dirty="0"/>
              <a:t> </a:t>
            </a:r>
            <a:r>
              <a:rPr lang="nl-NL" sz="2800" dirty="0" err="1"/>
              <a:t>specific</a:t>
            </a:r>
            <a:r>
              <a:rPr lang="nl-NL" sz="2800" dirty="0"/>
              <a:t> modules</a:t>
            </a:r>
          </a:p>
          <a:p>
            <a:endParaRPr lang="nl-NL" sz="2800" dirty="0"/>
          </a:p>
          <a:p>
            <a:r>
              <a:rPr lang="nl-NL" sz="2800" dirty="0" err="1"/>
              <a:t>Don't</a:t>
            </a:r>
            <a:r>
              <a:rPr lang="nl-NL" sz="2800" dirty="0"/>
              <a:t> </a:t>
            </a:r>
            <a:r>
              <a:rPr lang="nl-NL" sz="2800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... but have a </a:t>
            </a:r>
            <a:r>
              <a:rPr lang="nl-NL" sz="2800" dirty="0" err="1"/>
              <a:t>general</a:t>
            </a:r>
            <a:r>
              <a:rPr lang="nl-NL" sz="2800" dirty="0"/>
              <a:t> feeling of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existence</a:t>
            </a:r>
            <a:r>
              <a:rPr lang="nl-NL" sz="2800" dirty="0"/>
              <a:t> (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496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928794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Command</a:t>
            </a:r>
            <a:r>
              <a:rPr lang="nl-NL" sz="2800" dirty="0"/>
              <a:t> line </a:t>
            </a:r>
            <a:r>
              <a:rPr lang="nl-NL" sz="2800" dirty="0" err="1"/>
              <a:t>compile</a:t>
            </a:r>
            <a:r>
              <a:rPr lang="nl-NL" sz="2800" dirty="0"/>
              <a:t> </a:t>
            </a:r>
            <a:r>
              <a:rPr lang="nl-NL" sz="2800" dirty="0" err="1"/>
              <a:t>commands</a:t>
            </a:r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In </a:t>
            </a:r>
            <a:r>
              <a:rPr lang="nl-NL" sz="2800" dirty="0" err="1"/>
              <a:t>the</a:t>
            </a:r>
            <a:r>
              <a:rPr lang="nl-NL" sz="2800" dirty="0"/>
              <a:t> real </a:t>
            </a:r>
            <a:r>
              <a:rPr lang="nl-NL" sz="2800" dirty="0" err="1"/>
              <a:t>world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a </a:t>
            </a:r>
            <a:r>
              <a:rPr lang="nl-NL" sz="2800" dirty="0" err="1"/>
              <a:t>build</a:t>
            </a:r>
            <a:r>
              <a:rPr lang="nl-NL" sz="2800" dirty="0"/>
              <a:t> tool but </a:t>
            </a:r>
            <a:r>
              <a:rPr lang="nl-NL" sz="2800" dirty="0" err="1"/>
              <a:t>suppose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doing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...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12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Compile</a:t>
            </a:r>
            <a:r>
              <a:rPr lang="nl-NL" sz="2800" dirty="0"/>
              <a:t>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javac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-d &lt;target dir&gt; &lt;source files&gt;</a:t>
            </a:r>
          </a:p>
          <a:p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-d </a:t>
            </a:r>
            <a:r>
              <a:rPr lang="nl-NL" sz="2800" dirty="0"/>
              <a:t>: target folder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707467"/>
            <a:ext cx="1115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	-p</a:t>
            </a:r>
          </a:p>
        </p:txBody>
      </p:sp>
    </p:spTree>
    <p:extLst>
      <p:ext uri="{BB962C8B-B14F-4D97-AF65-F5344CB8AC3E}">
        <p14:creationId xmlns:p14="http://schemas.microsoft.com/office/powerpoint/2010/main" val="55034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     </a:t>
            </a:r>
            <a:r>
              <a:rPr lang="nl-NL" sz="2800" dirty="0"/>
              <a:t>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3066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0133" y="2013228"/>
            <a:ext cx="110917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Package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dirty="0" err="1">
                <a:latin typeface="Courier" pitchFamily="2" charset="0"/>
              </a:rPr>
              <a:t>jar</a:t>
            </a:r>
            <a:r>
              <a:rPr lang="nl-NL" dirty="0">
                <a:latin typeface="Courier" pitchFamily="2" charset="0"/>
              </a:rPr>
              <a:t> </a:t>
            </a:r>
            <a:r>
              <a:rPr lang="nl-NL" sz="2000" dirty="0">
                <a:latin typeface="Courier" pitchFamily="2" charset="0"/>
              </a:rPr>
              <a:t>-</a:t>
            </a:r>
            <a:r>
              <a:rPr lang="nl-NL" sz="2000" dirty="0" err="1">
                <a:latin typeface="Courier" pitchFamily="2" charset="0"/>
              </a:rPr>
              <a:t>cvf</a:t>
            </a:r>
            <a:r>
              <a:rPr lang="nl-NL" sz="2000" dirty="0">
                <a:latin typeface="Courier" pitchFamily="2" charset="0"/>
              </a:rPr>
              <a:t> &lt;target folder&gt;/&lt;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name&gt; -C &lt;classes folder&gt;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This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same</a:t>
            </a:r>
            <a:r>
              <a:rPr lang="nl-NL" sz="2800" dirty="0"/>
              <a:t> as </a:t>
            </a:r>
            <a:r>
              <a:rPr lang="nl-NL" sz="2800" dirty="0" err="1"/>
              <a:t>before</a:t>
            </a:r>
            <a:r>
              <a:rPr lang="nl-NL" sz="2800" dirty="0"/>
              <a:t> </a:t>
            </a:r>
            <a:r>
              <a:rPr lang="nl-NL" sz="2800" dirty="0">
                <a:sym typeface="Wingdings" pitchFamily="2" charset="2"/>
              </a:rPr>
              <a:t>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1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packaged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        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15426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Given</a:t>
            </a:r>
            <a:r>
              <a:rPr lang="nl-NL" sz="2800" dirty="0"/>
              <a:t> a directory/module </a:t>
            </a:r>
            <a:r>
              <a:rPr lang="nl-NL" sz="2800" dirty="0" err="1"/>
              <a:t>structure</a:t>
            </a:r>
            <a:r>
              <a:rPr lang="nl-NL" sz="2800" dirty="0"/>
              <a:t>:</a:t>
            </a:r>
          </a:p>
          <a:p>
            <a:r>
              <a:rPr lang="nl-NL" sz="2800" dirty="0">
                <a:latin typeface="Courier" pitchFamily="2" charset="0"/>
              </a:rPr>
              <a:t> </a:t>
            </a:r>
            <a:r>
              <a:rPr lang="nl-NL" sz="1400" dirty="0">
                <a:latin typeface="Courier" pitchFamily="2" charset="0"/>
              </a:rPr>
              <a:t>source</a:t>
            </a:r>
          </a:p>
          <a:p>
            <a:r>
              <a:rPr lang="nl-NL" sz="1400" dirty="0">
                <a:latin typeface="Courier" pitchFamily="2" charset="0"/>
              </a:rPr>
              <a:t>	vehicle-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vehicle-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transitive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	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</a:t>
            </a:r>
            <a:r>
              <a:rPr lang="nl-NL" sz="1400" dirty="0" err="1">
                <a:latin typeface="Courier" pitchFamily="2" charset="0"/>
              </a:rPr>
              <a:t>car-ferrari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car.ferrari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</p:txBody>
      </p:sp>
    </p:spTree>
    <p:extLst>
      <p:ext uri="{BB962C8B-B14F-4D97-AF65-F5344CB8AC3E}">
        <p14:creationId xmlns:p14="http://schemas.microsoft.com/office/powerpoint/2010/main" val="224720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/>
              <a:t>vehicle-</a:t>
            </a:r>
            <a:r>
              <a:rPr lang="nl-NL" sz="2800" b="1" i="1" dirty="0" err="1"/>
              <a:t>api</a:t>
            </a:r>
            <a:r>
              <a:rPr lang="nl-NL" sz="2800" dirty="0"/>
              <a:t> module has no </a:t>
            </a:r>
            <a:r>
              <a:rPr lang="nl-NL" sz="2800" dirty="0" err="1"/>
              <a:t>dependencies</a:t>
            </a:r>
            <a:r>
              <a:rPr lang="nl-NL" sz="2800" dirty="0"/>
              <a:t> on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155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car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ferrari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car.ferrari</a:t>
            </a:r>
            <a:r>
              <a:rPr lang="nl-NL" sz="2800" dirty="0"/>
              <a:t> module has a </a:t>
            </a:r>
            <a:r>
              <a:rPr lang="nl-NL" sz="2800" dirty="0" err="1"/>
              <a:t>dependency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vehicle.car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565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… </a:t>
            </a:r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first?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--d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Theory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no… </a:t>
            </a:r>
            <a:r>
              <a:rPr lang="nl-NL" sz="2800" dirty="0" err="1"/>
              <a:t>however</a:t>
            </a:r>
            <a:r>
              <a:rPr lang="nl-NL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2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888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–p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        -d</a:t>
            </a:r>
          </a:p>
        </p:txBody>
      </p:sp>
    </p:spTree>
    <p:extLst>
      <p:ext uri="{BB962C8B-B14F-4D97-AF65-F5344CB8AC3E}">
        <p14:creationId xmlns:p14="http://schemas.microsoft.com/office/powerpoint/2010/main" val="42020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modules of </a:t>
            </a:r>
            <a:r>
              <a:rPr lang="nl-NL" sz="2800" dirty="0" err="1"/>
              <a:t>the</a:t>
            </a:r>
            <a:r>
              <a:rPr lang="nl-NL" sz="2800" dirty="0"/>
              <a:t> modules in a </a:t>
            </a:r>
            <a:r>
              <a:rPr lang="nl-NL" sz="2800" dirty="0" err="1"/>
              <a:t>mods</a:t>
            </a:r>
            <a:r>
              <a:rPr lang="nl-NL" sz="2800" dirty="0"/>
              <a:t> directory</a:t>
            </a:r>
          </a:p>
          <a:p>
            <a:endParaRPr lang="nl-NL" sz="2000" dirty="0"/>
          </a:p>
          <a:p>
            <a:r>
              <a:rPr lang="nl-NL" sz="1600" dirty="0">
                <a:latin typeface="Courier" pitchFamily="2" charset="0"/>
              </a:rPr>
              <a:t>	</a:t>
            </a:r>
            <a:r>
              <a:rPr lang="nl-NL" sz="1600" dirty="0" err="1">
                <a:latin typeface="Courier" pitchFamily="2" charset="0"/>
              </a:rPr>
              <a:t>java</a:t>
            </a:r>
            <a:r>
              <a:rPr lang="nl-NL" sz="1600" dirty="0">
                <a:latin typeface="Courier" pitchFamily="2" charset="0"/>
              </a:rPr>
              <a:t> –p &lt;</a:t>
            </a:r>
            <a:r>
              <a:rPr lang="nl-NL" sz="1600" dirty="0" err="1">
                <a:latin typeface="Courier" pitchFamily="2" charset="0"/>
              </a:rPr>
              <a:t>mods</a:t>
            </a:r>
            <a:r>
              <a:rPr lang="nl-NL" sz="1600" dirty="0">
                <a:latin typeface="Courier" pitchFamily="2" charset="0"/>
              </a:rPr>
              <a:t> dir&gt;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25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Showing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resolution</a:t>
            </a:r>
            <a:r>
              <a:rPr lang="nl-NL" sz="2800" dirty="0"/>
              <a:t> </a:t>
            </a:r>
            <a:r>
              <a:rPr lang="nl-NL" sz="2800" dirty="0" err="1"/>
              <a:t>when</a:t>
            </a:r>
            <a:r>
              <a:rPr lang="nl-NL" sz="2800" dirty="0"/>
              <a:t> running a program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    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--show-module-</a:t>
            </a:r>
            <a:r>
              <a:rPr lang="nl-NL" sz="2000" dirty="0" err="1">
                <a:latin typeface="Courier" pitchFamily="2" charset="0"/>
              </a:rPr>
              <a:t>resolution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         -p &lt;module 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&gt;</a:t>
            </a:r>
          </a:p>
          <a:p>
            <a:r>
              <a:rPr lang="nl-NL" sz="2000" dirty="0">
                <a:latin typeface="Courier" pitchFamily="2" charset="0"/>
              </a:rPr>
              <a:t>         -m &lt;module name&gt;/&lt;</a:t>
            </a:r>
            <a:r>
              <a:rPr lang="nl-NL" sz="2000" dirty="0" err="1">
                <a:latin typeface="Courier" pitchFamily="2" charset="0"/>
              </a:rPr>
              <a:t>application</a:t>
            </a:r>
            <a:r>
              <a:rPr lang="nl-NL" sz="2000" dirty="0">
                <a:latin typeface="Courier" pitchFamily="2" charset="0"/>
              </a:rPr>
              <a:t> class&gt;	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list </a:t>
            </a:r>
            <a:r>
              <a:rPr lang="nl-NL" sz="2800" dirty="0" err="1"/>
              <a:t>some</a:t>
            </a:r>
            <a:r>
              <a:rPr lang="nl-NL" sz="2800" dirty="0"/>
              <a:t> kind of module </a:t>
            </a:r>
            <a:r>
              <a:rPr lang="nl-NL" sz="2800" dirty="0" err="1"/>
              <a:t>dependency</a:t>
            </a:r>
            <a:r>
              <a:rPr lang="nl-NL" sz="2800" dirty="0"/>
              <a:t> tree/list </a:t>
            </a:r>
            <a:r>
              <a:rPr lang="nl-NL" sz="2800" dirty="0" err="1"/>
              <a:t>when</a:t>
            </a:r>
            <a:r>
              <a:rPr lang="nl-NL" sz="2800" dirty="0"/>
              <a:t> 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application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82196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better</a:t>
            </a:r>
            <a:r>
              <a:rPr lang="nl-NL" sz="2800" dirty="0"/>
              <a:t>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clearer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no more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hell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builds</a:t>
            </a:r>
            <a:r>
              <a:rPr lang="nl-NL" sz="2800" dirty="0"/>
              <a:t> (smaller </a:t>
            </a:r>
            <a:r>
              <a:rPr lang="nl-NL" sz="2800" dirty="0" err="1"/>
              <a:t>jdk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increased</a:t>
            </a:r>
            <a:r>
              <a:rPr lang="nl-NL" sz="2800" dirty="0"/>
              <a:t> security (</a:t>
            </a: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</a:t>
            </a:r>
            <a:r>
              <a:rPr lang="nl-NL" sz="2800" dirty="0"/>
              <a:t> &gt; </a:t>
            </a:r>
            <a:r>
              <a:rPr lang="nl-NL" sz="2800" dirty="0" err="1"/>
              <a:t>less</a:t>
            </a:r>
            <a:r>
              <a:rPr lang="nl-NL" sz="2800" dirty="0"/>
              <a:t> code &gt; </a:t>
            </a:r>
            <a:r>
              <a:rPr lang="nl-NL" sz="2800" dirty="0" err="1"/>
              <a:t>less</a:t>
            </a:r>
            <a:r>
              <a:rPr lang="nl-NL" sz="2800" dirty="0"/>
              <a:t> risk)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improved</a:t>
            </a:r>
            <a:r>
              <a:rPr lang="nl-NL" sz="2800" dirty="0"/>
              <a:t> performance (no full class </a:t>
            </a:r>
            <a:r>
              <a:rPr lang="nl-NL" sz="2800" dirty="0" err="1"/>
              <a:t>path</a:t>
            </a:r>
            <a:r>
              <a:rPr lang="nl-NL" sz="2800" dirty="0"/>
              <a:t> scan </a:t>
            </a:r>
            <a:r>
              <a:rPr lang="nl-NL" sz="2800" dirty="0" err="1"/>
              <a:t>required</a:t>
            </a:r>
            <a:r>
              <a:rPr lang="nl-NL" sz="2800" dirty="0"/>
              <a:t> </a:t>
            </a:r>
            <a:r>
              <a:rPr lang="nl-NL" sz="2800" dirty="0" err="1"/>
              <a:t>anymore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8457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--file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--file</a:t>
            </a:r>
            <a:r>
              <a:rPr lang="nl-NL" sz="2800" dirty="0"/>
              <a:t>                            -f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</a:t>
            </a:r>
            <a:r>
              <a:rPr lang="nl-NL" sz="2800" dirty="0"/>
              <a:t>    -d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1565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View module </a:t>
            </a:r>
            <a:r>
              <a:rPr lang="nl-NL" sz="2800" dirty="0" err="1"/>
              <a:t>dependencies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jdeps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jdeps</a:t>
            </a:r>
            <a:r>
              <a:rPr lang="nl-NL" sz="2000" dirty="0">
                <a:latin typeface="Courier" pitchFamily="2" charset="0"/>
              </a:rPr>
              <a:t> -summary 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</a:t>
            </a:r>
          </a:p>
          <a:p>
            <a:endParaRPr lang="nl-NL" sz="2000" dirty="0">
              <a:latin typeface="Courier" pitchFamily="2" charset="0"/>
            </a:endParaRP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+mj-lt"/>
              </a:rPr>
              <a:t>Summary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module-</a:t>
            </a:r>
            <a:r>
              <a:rPr lang="nl-NL" sz="2000" dirty="0" err="1">
                <a:latin typeface="+mj-lt"/>
              </a:rPr>
              <a:t>path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arguments</a:t>
            </a:r>
            <a:r>
              <a:rPr lang="nl-NL" sz="2000" dirty="0">
                <a:latin typeface="+mj-lt"/>
              </a:rPr>
              <a:t> are </a:t>
            </a:r>
            <a:r>
              <a:rPr lang="nl-NL" sz="2000" dirty="0" err="1">
                <a:latin typeface="+mj-lt"/>
              </a:rPr>
              <a:t>optional</a:t>
            </a:r>
            <a:r>
              <a:rPr lang="nl-NL" sz="2000" dirty="0">
                <a:latin typeface="+mj-lt"/>
              </a:rPr>
              <a:t>. It </a:t>
            </a:r>
            <a:r>
              <a:rPr lang="nl-NL" sz="2000" dirty="0" err="1">
                <a:latin typeface="+mj-lt"/>
              </a:rPr>
              <a:t>can</a:t>
            </a:r>
            <a:r>
              <a:rPr lang="nl-NL" sz="2000" dirty="0">
                <a:latin typeface="+mj-lt"/>
              </a:rPr>
              <a:t> list </a:t>
            </a:r>
            <a:r>
              <a:rPr lang="nl-NL" sz="2000" dirty="0" err="1">
                <a:latin typeface="+mj-lt"/>
              </a:rPr>
              <a:t>for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each</a:t>
            </a:r>
            <a:r>
              <a:rPr lang="nl-NL" sz="2000" dirty="0">
                <a:latin typeface="+mj-lt"/>
              </a:rPr>
              <a:t> module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dependency</a:t>
            </a:r>
            <a:r>
              <a:rPr lang="nl-NL" sz="2000" dirty="0">
                <a:latin typeface="+mj-lt"/>
              </a:rPr>
              <a:t>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packages in </a:t>
            </a:r>
            <a:r>
              <a:rPr lang="nl-NL" sz="2000" dirty="0" err="1">
                <a:latin typeface="+mj-lt"/>
              </a:rPr>
              <a:t>other</a:t>
            </a:r>
            <a:r>
              <a:rPr lang="nl-NL" sz="2000" dirty="0">
                <a:latin typeface="+mj-lt"/>
              </a:rPr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6" y="4076257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-summary</a:t>
            </a:r>
            <a:r>
              <a:rPr lang="nl-NL" sz="2800" dirty="0"/>
              <a:t>                            -s</a:t>
            </a:r>
          </a:p>
        </p:txBody>
      </p:sp>
    </p:spTree>
    <p:extLst>
      <p:ext uri="{BB962C8B-B14F-4D97-AF65-F5344CB8AC3E}">
        <p14:creationId xmlns:p14="http://schemas.microsoft.com/office/powerpoint/2010/main" val="1749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915854" y="887135"/>
            <a:ext cx="90104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JMOD</a:t>
            </a:r>
          </a:p>
          <a:p>
            <a:endParaRPr lang="nl-NL" sz="2800" dirty="0"/>
          </a:p>
          <a:p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JMOD </a:t>
            </a:r>
            <a:r>
              <a:rPr lang="nl-NL" sz="2800" dirty="0" err="1"/>
              <a:t>command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	</a:t>
            </a:r>
            <a:r>
              <a:rPr lang="nl-NL" sz="2800" b="1" i="1" dirty="0" err="1"/>
              <a:t>create</a:t>
            </a:r>
            <a:r>
              <a:rPr lang="nl-NL" sz="2800" b="1" i="1" dirty="0"/>
              <a:t>, extract, </a:t>
            </a:r>
            <a:r>
              <a:rPr lang="nl-NL" sz="2800" b="1" i="1" dirty="0" err="1"/>
              <a:t>describe</a:t>
            </a:r>
            <a:r>
              <a:rPr lang="nl-NL" sz="2800" b="1" i="1" dirty="0"/>
              <a:t>, list, </a:t>
            </a:r>
            <a:r>
              <a:rPr lang="nl-NL" sz="2800" b="1" i="1" dirty="0" err="1"/>
              <a:t>and</a:t>
            </a:r>
            <a:r>
              <a:rPr lang="nl-NL" sz="2800" b="1" i="1" dirty="0"/>
              <a:t> </a:t>
            </a:r>
            <a:r>
              <a:rPr lang="nl-NL" sz="2800" b="1" i="1" dirty="0" err="1"/>
              <a:t>hash</a:t>
            </a:r>
            <a:r>
              <a:rPr lang="nl-NL" sz="2800" b="1" i="1" dirty="0"/>
              <a:t> </a:t>
            </a:r>
          </a:p>
          <a:p>
            <a:endParaRPr lang="nl-NL" sz="2800" dirty="0"/>
          </a:p>
          <a:p>
            <a:r>
              <a:rPr lang="nl-NL" sz="2800" dirty="0"/>
              <a:t>JMOD files.</a:t>
            </a:r>
          </a:p>
          <a:p>
            <a:endParaRPr lang="nl-NL" sz="2800" dirty="0"/>
          </a:p>
          <a:p>
            <a:r>
              <a:rPr lang="nl-NL" sz="2800" dirty="0"/>
              <a:t>A JMOD file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store </a:t>
            </a:r>
            <a:r>
              <a:rPr lang="nl-NL" sz="2800" dirty="0" err="1"/>
              <a:t>any</a:t>
            </a:r>
            <a:r>
              <a:rPr lang="nl-NL" sz="2800" dirty="0"/>
              <a:t>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</a:t>
            </a:r>
            <a:r>
              <a:rPr lang="nl-NL" sz="2800" dirty="0" err="1"/>
              <a:t>inside</a:t>
            </a:r>
            <a:r>
              <a:rPr lang="nl-NL" sz="2800" dirty="0"/>
              <a:t> a JAR file.</a:t>
            </a:r>
          </a:p>
          <a:p>
            <a:endParaRPr lang="nl-NL" sz="2800" dirty="0"/>
          </a:p>
          <a:p>
            <a:r>
              <a:rPr lang="nl-NL" sz="2800" dirty="0" err="1"/>
              <a:t>That’s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about</a:t>
            </a:r>
            <a:r>
              <a:rPr lang="nl-NL" sz="2800" dirty="0"/>
              <a:t> JMOD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, </a:t>
            </a:r>
            <a:r>
              <a:rPr lang="nl-NL" sz="2800" b="1" i="1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options/modes.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554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copile</a:t>
            </a:r>
            <a:r>
              <a:rPr lang="nl-NL" sz="2800" dirty="0"/>
              <a:t>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No! Cyclic </a:t>
            </a:r>
            <a:r>
              <a:rPr lang="nl-NL" sz="2800" dirty="0" err="1"/>
              <a:t>dependencies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allowed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modules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1629030" y="2827575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ACE8C6F-C2CB-A34A-B308-3DA77D04B9A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181" y="3315920"/>
            <a:ext cx="15588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436D903-4028-2B4F-874E-C0374F9DAF02}"/>
              </a:ext>
            </a:extLst>
          </p:cNvPr>
          <p:cNvSpPr txBox="1"/>
          <p:nvPr/>
        </p:nvSpPr>
        <p:spPr>
          <a:xfrm>
            <a:off x="6096000" y="2827576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8E0DA54-252C-B341-8F10-8B739C82C031}"/>
              </a:ext>
            </a:extLst>
          </p:cNvPr>
          <p:cNvCxnSpPr>
            <a:cxnSpLocks/>
          </p:cNvCxnSpPr>
          <p:nvPr/>
        </p:nvCxnSpPr>
        <p:spPr bwMode="auto">
          <a:xfrm>
            <a:off x="4470894" y="3651202"/>
            <a:ext cx="16251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8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-p x -m x/x			2. </a:t>
            </a:r>
            <a:r>
              <a:rPr lang="nl-NL" dirty="0" err="1"/>
              <a:t>java</a:t>
            </a:r>
            <a:r>
              <a:rPr lang="nl-NL" dirty="0"/>
              <a:t> -p x-x -m x/x	3. </a:t>
            </a:r>
            <a:r>
              <a:rPr lang="nl-NL" dirty="0" err="1"/>
              <a:t>java</a:t>
            </a:r>
            <a:r>
              <a:rPr lang="nl-NL" dirty="0"/>
              <a:t> -p x -m x-x/x</a:t>
            </a:r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-p x -m x/x-x		5. </a:t>
            </a:r>
            <a:r>
              <a:rPr lang="nl-NL" dirty="0" err="1"/>
              <a:t>java</a:t>
            </a:r>
            <a:r>
              <a:rPr lang="nl-NL" dirty="0"/>
              <a:t> -p x -m </a:t>
            </a:r>
            <a:r>
              <a:rPr lang="nl-NL" dirty="0" err="1"/>
              <a:t>x.x</a:t>
            </a:r>
            <a:r>
              <a:rPr lang="nl-NL" dirty="0"/>
              <a:t>		6. </a:t>
            </a:r>
            <a:r>
              <a:rPr lang="nl-NL" dirty="0" err="1"/>
              <a:t>java</a:t>
            </a:r>
            <a:r>
              <a:rPr lang="nl-NL" dirty="0"/>
              <a:t> -p </a:t>
            </a:r>
            <a:r>
              <a:rPr lang="nl-NL" dirty="0" err="1"/>
              <a:t>x.x</a:t>
            </a:r>
            <a:r>
              <a:rPr lang="nl-NL" dirty="0"/>
              <a:t> -m </a:t>
            </a:r>
            <a:r>
              <a:rPr lang="nl-NL" dirty="0" err="1"/>
              <a:t>x.x</a:t>
            </a:r>
            <a:r>
              <a:rPr lang="nl-NL" dirty="0"/>
              <a:t>	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369352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2</a:t>
            </a:r>
          </a:p>
        </p:txBody>
      </p:sp>
    </p:spTree>
    <p:extLst>
      <p:ext uri="{BB962C8B-B14F-4D97-AF65-F5344CB8AC3E}">
        <p14:creationId xmlns:p14="http://schemas.microsoft.com/office/powerpoint/2010/main" val="36475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expect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describing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2.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java.core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3.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java.lang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java.base</a:t>
            </a:r>
            <a:endParaRPr lang="nl-NL" dirty="0"/>
          </a:p>
          <a:p>
            <a:pPr fontAlgn="base"/>
            <a:r>
              <a:rPr lang="nl-NL" dirty="0"/>
              <a:t>5.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java.core</a:t>
            </a:r>
            <a:endParaRPr lang="nl-NL" dirty="0"/>
          </a:p>
          <a:p>
            <a:pPr fontAlgn="base"/>
            <a:r>
              <a:rPr lang="nl-NL" dirty="0"/>
              <a:t>6.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java.lang</a:t>
            </a:r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6976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valid</a:t>
            </a:r>
            <a:r>
              <a:rPr lang="nl-NL" dirty="0"/>
              <a:t> calls </a:t>
            </a:r>
            <a:r>
              <a:rPr lang="nl-NL" dirty="0" err="1"/>
              <a:t>to</a:t>
            </a:r>
            <a:r>
              <a:rPr lang="nl-NL" dirty="0"/>
              <a:t> list a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jdeps</a:t>
            </a:r>
            <a:r>
              <a:rPr lang="nl-NL" dirty="0"/>
              <a:t>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jdeps</a:t>
            </a:r>
            <a:r>
              <a:rPr lang="nl-NL" dirty="0"/>
              <a:t> -s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jdeps</a:t>
            </a:r>
            <a:r>
              <a:rPr lang="nl-NL" dirty="0"/>
              <a:t> 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4. </a:t>
            </a:r>
            <a:r>
              <a:rPr lang="nl-NL" dirty="0" err="1"/>
              <a:t>jdeps</a:t>
            </a:r>
            <a:r>
              <a:rPr lang="nl-NL" dirty="0"/>
              <a:t> --summary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</a:t>
            </a:r>
            <a:r>
              <a:rPr lang="nl-NL" sz="2800" dirty="0" err="1"/>
              <a:t>and</a:t>
            </a:r>
            <a:r>
              <a:rPr lang="nl-NL" sz="2800" dirty="0"/>
              <a:t> 3. 1 </a:t>
            </a:r>
            <a:r>
              <a:rPr lang="nl-NL" sz="2800" dirty="0" err="1"/>
              <a:t>will</a:t>
            </a:r>
            <a:r>
              <a:rPr lang="nl-NL" sz="2800" dirty="0"/>
              <a:t> run but </a:t>
            </a:r>
            <a:r>
              <a:rPr lang="nl-NL" sz="2800" dirty="0" err="1"/>
              <a:t>will</a:t>
            </a:r>
            <a:r>
              <a:rPr lang="nl-NL" sz="2800" dirty="0"/>
              <a:t> list details!</a:t>
            </a:r>
          </a:p>
        </p:txBody>
      </p:sp>
    </p:spTree>
    <p:extLst>
      <p:ext uri="{BB962C8B-B14F-4D97-AF65-F5344CB8AC3E}">
        <p14:creationId xmlns:p14="http://schemas.microsoft.com/office/powerpoint/2010/main" val="15702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line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contain</a:t>
            </a:r>
            <a:r>
              <a:rPr lang="nl-NL" sz="2800" dirty="0"/>
              <a:t> a compiler error?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8" y="4462642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Line 5.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have </a:t>
            </a:r>
            <a:r>
              <a:rPr lang="nl-NL" sz="2800" dirty="0" err="1"/>
              <a:t>duplicated</a:t>
            </a:r>
            <a:r>
              <a:rPr lang="nl-NL" sz="2800" dirty="0"/>
              <a:t> </a:t>
            </a:r>
            <a:r>
              <a:rPr lang="nl-NL" sz="2800" dirty="0" err="1"/>
              <a:t>dependencies</a:t>
            </a:r>
            <a:r>
              <a:rPr lang="nl-NL" sz="28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2049654" y="2557433"/>
            <a:ext cx="639940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1: module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snake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2: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com.snake.tail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3: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com.snake.fangs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bird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4: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5: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transitive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6: }</a:t>
            </a:r>
          </a:p>
        </p:txBody>
      </p:sp>
    </p:spTree>
    <p:extLst>
      <p:ext uri="{BB962C8B-B14F-4D97-AF65-F5344CB8AC3E}">
        <p14:creationId xmlns:p14="http://schemas.microsoft.com/office/powerpoint/2010/main" val="1664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legal</a:t>
            </a:r>
            <a:r>
              <a:rPr lang="nl-NL" dirty="0"/>
              <a:t> module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com.book</a:t>
            </a:r>
            <a:endParaRPr lang="nl-NL" dirty="0"/>
          </a:p>
          <a:p>
            <a:r>
              <a:rPr lang="nl-NL" dirty="0"/>
              <a:t>2. com-</a:t>
            </a:r>
            <a:r>
              <a:rPr lang="nl-NL" dirty="0" err="1"/>
              <a:t>book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com.book</a:t>
            </a:r>
            <a:r>
              <a:rPr lang="nl-NL" dirty="0"/>
              <a:t>$</a:t>
            </a:r>
          </a:p>
          <a:p>
            <a:r>
              <a:rPr lang="nl-NL" dirty="0"/>
              <a:t>4. com-</a:t>
            </a:r>
            <a:r>
              <a:rPr lang="nl-NL" dirty="0" err="1"/>
              <a:t>book</a:t>
            </a:r>
            <a:r>
              <a:rPr lang="nl-NL" dirty="0"/>
              <a:t>$</a:t>
            </a:r>
          </a:p>
          <a:p>
            <a:r>
              <a:rPr lang="nl-NL" dirty="0"/>
              <a:t>5. 4com.book</a:t>
            </a:r>
          </a:p>
          <a:p>
            <a:r>
              <a:rPr lang="nl-NL" dirty="0"/>
              <a:t>6. 4com-book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3</a:t>
            </a:r>
          </a:p>
        </p:txBody>
      </p:sp>
    </p:spTree>
    <p:extLst>
      <p:ext uri="{BB962C8B-B14F-4D97-AF65-F5344CB8AC3E}">
        <p14:creationId xmlns:p14="http://schemas.microsoft.com/office/powerpoint/2010/main" val="12247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 </a:t>
            </a:r>
            <a:r>
              <a:rPr lang="nl-NL" dirty="0" err="1"/>
              <a:t>where</a:t>
            </a:r>
            <a:r>
              <a:rPr lang="nl-NL" dirty="0"/>
              <a:t> n is </a:t>
            </a:r>
            <a:r>
              <a:rPr lang="nl-NL" dirty="0" err="1"/>
              <a:t>the</a:t>
            </a:r>
            <a:r>
              <a:rPr lang="nl-NL" dirty="0"/>
              <a:t> package name </a:t>
            </a:r>
            <a:r>
              <a:rPr lang="nl-NL" dirty="0" err="1"/>
              <a:t>and</a:t>
            </a:r>
            <a:r>
              <a:rPr lang="nl-NL" dirty="0"/>
              <a:t> c is </a:t>
            </a:r>
            <a:r>
              <a:rPr lang="nl-NL" dirty="0" err="1"/>
              <a:t>the</a:t>
            </a:r>
            <a:r>
              <a:rPr lang="nl-NL" dirty="0"/>
              <a:t> class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–module-</a:t>
            </a:r>
            <a:r>
              <a:rPr lang="nl-NL" dirty="0" err="1"/>
              <a:t>path</a:t>
            </a:r>
            <a:r>
              <a:rPr lang="nl-NL" dirty="0"/>
              <a:t> x -m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n/c</a:t>
            </a:r>
          </a:p>
          <a:p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n/c</a:t>
            </a:r>
          </a:p>
          <a:p>
            <a:r>
              <a:rPr lang="nl-NL" dirty="0"/>
              <a:t>5.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 c</a:t>
            </a:r>
          </a:p>
          <a:p>
            <a:r>
              <a:rPr lang="nl-NL" dirty="0"/>
              <a:t>6.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 c</a:t>
            </a:r>
          </a:p>
          <a:p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9040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book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3… but… is </a:t>
            </a:r>
            <a:r>
              <a:rPr lang="nl-NL" sz="2800" dirty="0" err="1"/>
              <a:t>that</a:t>
            </a:r>
            <a:r>
              <a:rPr lang="nl-NL" sz="2800" dirty="0"/>
              <a:t> correct?</a:t>
            </a:r>
          </a:p>
        </p:txBody>
      </p:sp>
    </p:spTree>
    <p:extLst>
      <p:ext uri="{BB962C8B-B14F-4D97-AF65-F5344CB8AC3E}">
        <p14:creationId xmlns:p14="http://schemas.microsoft.com/office/powerpoint/2010/main" val="23303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Disadvantages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using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code in a </a:t>
            </a:r>
            <a:r>
              <a:rPr lang="nl-NL" sz="2800" dirty="0" err="1"/>
              <a:t>modular</a:t>
            </a:r>
            <a:r>
              <a:rPr lang="nl-NL" sz="28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unit </a:t>
            </a:r>
            <a:r>
              <a:rPr lang="nl-NL" sz="2800" dirty="0" err="1"/>
              <a:t>testing</a:t>
            </a:r>
            <a:r>
              <a:rPr lang="nl-NL" sz="2800" dirty="0"/>
              <a:t> </a:t>
            </a:r>
            <a:r>
              <a:rPr lang="nl-NL" sz="2800" dirty="0" err="1"/>
              <a:t>less</a:t>
            </a:r>
            <a:r>
              <a:rPr lang="nl-NL" sz="2800" dirty="0"/>
              <a:t> </a:t>
            </a:r>
            <a:r>
              <a:rPr lang="nl-NL" sz="2800" dirty="0" err="1"/>
              <a:t>straightforward</a:t>
            </a:r>
            <a:r>
              <a:rPr lang="nl-NL" sz="2800" dirty="0"/>
              <a:t> (class </a:t>
            </a:r>
            <a:r>
              <a:rPr lang="nl-NL" sz="2800" dirty="0" err="1"/>
              <a:t>path</a:t>
            </a:r>
            <a:r>
              <a:rPr lang="nl-NL" sz="2800" dirty="0"/>
              <a:t> </a:t>
            </a:r>
            <a:r>
              <a:rPr lang="nl-NL" sz="2800" dirty="0" err="1"/>
              <a:t>vs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IDE </a:t>
            </a:r>
            <a:r>
              <a:rPr lang="nl-NL" sz="2800" dirty="0" err="1"/>
              <a:t>hickups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CDI?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lack</a:t>
            </a:r>
            <a:r>
              <a:rPr lang="nl-NL" sz="2800" dirty="0"/>
              <a:t> of support (</a:t>
            </a:r>
            <a:r>
              <a:rPr lang="nl-NL" sz="2800" dirty="0" err="1"/>
              <a:t>frameworks</a:t>
            </a:r>
            <a:r>
              <a:rPr lang="nl-NL" sz="2800" dirty="0"/>
              <a:t>, </a:t>
            </a:r>
            <a:r>
              <a:rPr lang="nl-NL" sz="2800" dirty="0" err="1"/>
              <a:t>application</a:t>
            </a:r>
            <a:r>
              <a:rPr lang="nl-NL" sz="2800" dirty="0"/>
              <a:t> servers,…)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379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5" y="1208297"/>
            <a:ext cx="107802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Additional</a:t>
            </a:r>
            <a:r>
              <a:rPr lang="nl-NL" sz="2800" dirty="0"/>
              <a:t> Info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Example</a:t>
            </a:r>
            <a:r>
              <a:rPr lang="nl-NL" sz="2000" dirty="0"/>
              <a:t> code + </a:t>
            </a:r>
            <a:r>
              <a:rPr lang="nl-NL" sz="2000" dirty="0" err="1"/>
              <a:t>presentation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found in:</a:t>
            </a:r>
          </a:p>
          <a:p>
            <a:endParaRPr lang="nl-NL" sz="2800" dirty="0"/>
          </a:p>
          <a:p>
            <a:r>
              <a:rPr lang="nl-NL" dirty="0">
                <a:latin typeface="Courier" pitchFamily="2" charset="0"/>
                <a:hlinkClick r:id="rId2"/>
              </a:rPr>
              <a:t>https://p-bitbucket.nl.eu.abnamro.com:7999/projects/COESD/repos/java-triangle</a:t>
            </a:r>
            <a:endParaRPr lang="nl-NL" dirty="0">
              <a:latin typeface="Courier" pitchFamily="2" charset="0"/>
            </a:endParaRPr>
          </a:p>
          <a:p>
            <a:endParaRPr lang="nl-NL" dirty="0">
              <a:latin typeface="Courier" pitchFamily="2" charset="0"/>
            </a:endParaRPr>
          </a:p>
          <a:p>
            <a:endParaRPr lang="nl-NL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Read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book</a:t>
            </a:r>
            <a:r>
              <a:rPr lang="nl-NL" sz="2000" dirty="0"/>
              <a:t> “Java 9 </a:t>
            </a:r>
            <a:r>
              <a:rPr lang="nl-NL" sz="2000" dirty="0" err="1"/>
              <a:t>Modularity</a:t>
            </a:r>
            <a:r>
              <a:rPr lang="nl-NL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Learn</a:t>
            </a:r>
            <a:r>
              <a:rPr lang="nl-NL" sz="2000" dirty="0"/>
              <a:t> </a:t>
            </a:r>
            <a:r>
              <a:rPr lang="nl-NL" sz="2000" dirty="0" err="1"/>
              <a:t>about</a:t>
            </a:r>
            <a:r>
              <a:rPr lang="nl-NL" sz="2000" dirty="0"/>
              <a:t> unit </a:t>
            </a:r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Java 9 </a:t>
            </a:r>
            <a:r>
              <a:rPr lang="nl-NL" sz="2000" dirty="0" err="1"/>
              <a:t>modularity</a:t>
            </a:r>
            <a:r>
              <a:rPr lang="nl-NL" sz="2000" dirty="0"/>
              <a:t> (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CodeBoosters</a:t>
            </a:r>
            <a:r>
              <a:rPr lang="nl-NL" sz="2000" dirty="0"/>
              <a:t> </a:t>
            </a:r>
            <a:r>
              <a:rPr lang="nl-NL" sz="2000" dirty="0" err="1"/>
              <a:t>will</a:t>
            </a:r>
            <a:r>
              <a:rPr lang="nl-NL" sz="2000" dirty="0"/>
              <a:t> </a:t>
            </a:r>
            <a:r>
              <a:rPr lang="nl-NL" sz="2000" dirty="0" err="1"/>
              <a:t>deliver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example</a:t>
            </a:r>
            <a:r>
              <a:rPr lang="nl-NL" sz="2000" dirty="0"/>
              <a:t> project </a:t>
            </a:r>
            <a:r>
              <a:rPr lang="nl-NL" sz="2000" dirty="0" err="1"/>
              <a:t>showing</a:t>
            </a:r>
            <a:r>
              <a:rPr lang="nl-NL" sz="2000" dirty="0"/>
              <a:t> a </a:t>
            </a:r>
            <a:r>
              <a:rPr lang="nl-NL" sz="2000" dirty="0" err="1"/>
              <a:t>how-to</a:t>
            </a:r>
            <a:r>
              <a:rPr lang="nl-NL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Chapter</a:t>
            </a:r>
            <a:r>
              <a:rPr lang="nl-NL" sz="2000" dirty="0"/>
              <a:t> 17 </a:t>
            </a:r>
            <a:r>
              <a:rPr lang="nl-NL" sz="2000" dirty="0" err="1"/>
              <a:t>upcoming</a:t>
            </a:r>
            <a:r>
              <a:rPr lang="nl-NL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7799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917575" y="1916247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D07F2E8-C100-BD49-9FCB-503AD76A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2" y="2821277"/>
            <a:ext cx="5372136" cy="2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Definition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07183"/>
            <a:ext cx="90104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following</a:t>
            </a:r>
            <a:r>
              <a:rPr lang="nl-NL" sz="2800" dirty="0"/>
              <a:t> is </a:t>
            </a:r>
            <a:r>
              <a:rPr lang="nl-NL" sz="2800" dirty="0" err="1"/>
              <a:t>an</a:t>
            </a:r>
            <a:r>
              <a:rPr lang="nl-NL" sz="2800" dirty="0"/>
              <a:t> advantage of </a:t>
            </a:r>
            <a:r>
              <a:rPr lang="nl-NL" sz="2800" dirty="0" err="1"/>
              <a:t>the</a:t>
            </a:r>
            <a:r>
              <a:rPr lang="nl-NL" sz="2800" dirty="0"/>
              <a:t> Java Platform Module System?</a:t>
            </a:r>
          </a:p>
          <a:p>
            <a:endParaRPr lang="nl-NL" sz="2800" dirty="0"/>
          </a:p>
          <a:p>
            <a:r>
              <a:rPr lang="nl-NL" sz="2800" dirty="0"/>
              <a:t>1. A </a:t>
            </a:r>
            <a:r>
              <a:rPr lang="nl-NL" sz="2800" dirty="0" err="1"/>
              <a:t>central</a:t>
            </a:r>
            <a:r>
              <a:rPr lang="nl-NL" sz="2800" dirty="0"/>
              <a:t> </a:t>
            </a:r>
            <a:r>
              <a:rPr lang="nl-NL" sz="2800" dirty="0" err="1"/>
              <a:t>repository</a:t>
            </a:r>
            <a:r>
              <a:rPr lang="nl-NL" sz="2800" dirty="0"/>
              <a:t> of </a:t>
            </a:r>
            <a:r>
              <a:rPr lang="nl-NL" sz="2800" dirty="0" err="1"/>
              <a:t>all</a:t>
            </a:r>
            <a:r>
              <a:rPr lang="nl-NL" sz="2800" dirty="0"/>
              <a:t> modules</a:t>
            </a:r>
          </a:p>
          <a:p>
            <a:r>
              <a:rPr lang="nl-NL" sz="2800" dirty="0"/>
              <a:t>2. </a:t>
            </a:r>
            <a:r>
              <a:rPr lang="nl-NL" sz="2800" dirty="0" err="1"/>
              <a:t>Encapsulating</a:t>
            </a:r>
            <a:r>
              <a:rPr lang="nl-NL" sz="2800" dirty="0"/>
              <a:t> packages</a:t>
            </a:r>
          </a:p>
          <a:p>
            <a:r>
              <a:rPr lang="nl-NL" sz="2800" dirty="0"/>
              <a:t>3. </a:t>
            </a:r>
            <a:r>
              <a:rPr lang="nl-NL" sz="2800" dirty="0" err="1"/>
              <a:t>Encapsulating</a:t>
            </a:r>
            <a:r>
              <a:rPr lang="nl-NL" sz="2800" dirty="0"/>
              <a:t> </a:t>
            </a:r>
            <a:r>
              <a:rPr lang="nl-NL" sz="2800" dirty="0" err="1"/>
              <a:t>objects</a:t>
            </a:r>
            <a:endParaRPr lang="nl-NL" sz="2800" dirty="0"/>
          </a:p>
          <a:p>
            <a:r>
              <a:rPr lang="nl-NL" sz="2800" dirty="0"/>
              <a:t>4. No </a:t>
            </a:r>
            <a:r>
              <a:rPr lang="nl-NL" sz="2800" dirty="0" err="1"/>
              <a:t>defined</a:t>
            </a:r>
            <a:r>
              <a:rPr lang="nl-NL" sz="2800" dirty="0"/>
              <a:t> types</a:t>
            </a:r>
          </a:p>
          <a:p>
            <a:r>
              <a:rPr lang="nl-NL" sz="2800" dirty="0"/>
              <a:t>5. Platform </a:t>
            </a:r>
            <a:r>
              <a:rPr lang="nl-NL" sz="2800" dirty="0" err="1"/>
              <a:t>independence</a:t>
            </a:r>
            <a:endParaRPr lang="nl-NL" sz="2800" dirty="0"/>
          </a:p>
          <a:p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77665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(3 was </a:t>
            </a:r>
            <a:r>
              <a:rPr lang="nl-NL" sz="2800" dirty="0" err="1"/>
              <a:t>already</a:t>
            </a:r>
            <a:r>
              <a:rPr lang="nl-NL" sz="2800" dirty="0"/>
              <a:t> </a:t>
            </a:r>
            <a:r>
              <a:rPr lang="nl-NL" sz="2800" dirty="0" err="1"/>
              <a:t>possible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private members) </a:t>
            </a:r>
          </a:p>
        </p:txBody>
      </p:sp>
    </p:spTree>
    <p:extLst>
      <p:ext uri="{BB962C8B-B14F-4D97-AF65-F5344CB8AC3E}">
        <p14:creationId xmlns:p14="http://schemas.microsoft.com/office/powerpoint/2010/main" val="944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572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we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demo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867648" y="1619123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421072" y="1479725"/>
            <a:ext cx="403615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1798384" y="4233821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936" y="1990893"/>
            <a:ext cx="25791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8775" y="2701703"/>
            <a:ext cx="2357473" cy="15097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2168" y="2581224"/>
            <a:ext cx="0" cy="16525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FC38192F-82DE-774F-A99C-7DADB1F7B341}"/>
              </a:ext>
            </a:extLst>
          </p:cNvPr>
          <p:cNvSpPr txBox="1"/>
          <p:nvPr/>
        </p:nvSpPr>
        <p:spPr>
          <a:xfrm>
            <a:off x="5243688" y="4246903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73373E5C-AC8A-BF45-98E6-F87EA71BC45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0120" y="2563239"/>
            <a:ext cx="2325293" cy="16993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87460CB-2E96-974C-B987-7952E6752E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760631" y="2701703"/>
            <a:ext cx="0" cy="15608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3625</TotalTime>
  <Words>3202</Words>
  <Application>Microsoft Macintosh PowerPoint</Application>
  <PresentationFormat>Breedbeeld</PresentationFormat>
  <Paragraphs>609</Paragraphs>
  <Slides>51</Slides>
  <Notes>40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51</vt:i4>
      </vt:variant>
    </vt:vector>
  </HeadingPairs>
  <TitlesOfParts>
    <vt:vector size="72" baseType="lpstr">
      <vt:lpstr>.HelveticaNeueDeskInterface-Regular</vt:lpstr>
      <vt:lpstr>Arial</vt:lpstr>
      <vt:lpstr>Calibri</vt:lpstr>
      <vt:lpstr>Circular Pro Bold</vt:lpstr>
      <vt:lpstr>Courier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11 </vt:lpstr>
      <vt:lpstr>Introduction</vt:lpstr>
      <vt:lpstr>Java Modules General</vt:lpstr>
      <vt:lpstr>Java Modules General</vt:lpstr>
      <vt:lpstr>Java Modules General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113</cp:revision>
  <cp:lastPrinted>2020-03-03T11:37:57Z</cp:lastPrinted>
  <dcterms:created xsi:type="dcterms:W3CDTF">2016-08-26T22:19:40Z</dcterms:created>
  <dcterms:modified xsi:type="dcterms:W3CDTF">2021-09-13T16:54:28Z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